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3"/>
  </p:notesMasterIdLst>
  <p:sldIdLst>
    <p:sldId id="258" r:id="rId2"/>
  </p:sldIdLst>
  <p:sldSz cx="9144000" cy="5143500" type="screen16x9"/>
  <p:notesSz cx="9144000" cy="6858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CECEC"/>
    <a:srgbClr val="FCFCFC"/>
    <a:srgbClr val="EBDE9A"/>
    <a:srgbClr val="64CBB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053"/>
    <p:restoredTop sz="94694"/>
  </p:normalViewPr>
  <p:slideViewPr>
    <p:cSldViewPr snapToGrid="0" snapToObjects="1">
      <p:cViewPr>
        <p:scale>
          <a:sx n="172" d="100"/>
          <a:sy n="172" d="100"/>
        </p:scale>
        <p:origin x="560" y="72"/>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png>
</file>

<file path=ppt/media/image2.png>
</file>

<file path=ppt/media/image3.png>
</file>

<file path=ppt/media/image4.tiff>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681EA329-4ED2-B644-901D-BCA5E86A8467}" type="datetimeFigureOut">
              <a:rPr lang="en-US" smtClean="0"/>
              <a:t>4/21/20</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E166BA11-5858-5542-8EE8-31132A57A76D}" type="slidenum">
              <a:rPr lang="en-US" smtClean="0"/>
              <a:t>‹#›</a:t>
            </a:fld>
            <a:endParaRPr lang="en-US"/>
          </a:p>
        </p:txBody>
      </p:sp>
    </p:spTree>
    <p:extLst>
      <p:ext uri="{BB962C8B-B14F-4D97-AF65-F5344CB8AC3E}">
        <p14:creationId xmlns:p14="http://schemas.microsoft.com/office/powerpoint/2010/main" val="693077754"/>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Deifnition</a:t>
            </a:r>
            <a:r>
              <a:rPr lang="en-US" baseline="0" dirty="0"/>
              <a:t> of F1.</a:t>
            </a:r>
          </a:p>
          <a:p>
            <a:pPr marL="0" marR="0" indent="0" algn="l" defTabSz="685800" rtl="0" eaLnBrk="1" fontAlgn="auto" latinLnBrk="0" hangingPunct="1">
              <a:lnSpc>
                <a:spcPct val="100000"/>
              </a:lnSpc>
              <a:spcBef>
                <a:spcPts val="0"/>
              </a:spcBef>
              <a:spcAft>
                <a:spcPts val="0"/>
              </a:spcAft>
              <a:buClrTx/>
              <a:buSzTx/>
              <a:buFontTx/>
              <a:buNone/>
              <a:tabLst/>
              <a:defRPr/>
            </a:pPr>
            <a:r>
              <a:rPr lang="en-US" dirty="0"/>
              <a:t>in searches of information retrieval, text mining, and user modeling</a:t>
            </a:r>
          </a:p>
          <a:p>
            <a:endParaRPr lang="en-US" dirty="0"/>
          </a:p>
        </p:txBody>
      </p:sp>
      <p:sp>
        <p:nvSpPr>
          <p:cNvPr id="4" name="Slide Number Placeholder 3"/>
          <p:cNvSpPr>
            <a:spLocks noGrp="1"/>
          </p:cNvSpPr>
          <p:nvPr>
            <p:ph type="sldNum" sz="quarter" idx="10"/>
          </p:nvPr>
        </p:nvSpPr>
        <p:spPr/>
        <p:txBody>
          <a:bodyPr/>
          <a:lstStyle/>
          <a:p>
            <a:fld id="{E166BA11-5858-5542-8EE8-31132A57A76D}" type="slidenum">
              <a:rPr lang="en-US" smtClean="0"/>
              <a:t>1</a:t>
            </a:fld>
            <a:endParaRPr lang="en-US"/>
          </a:p>
        </p:txBody>
      </p:sp>
    </p:spTree>
    <p:extLst>
      <p:ext uri="{BB962C8B-B14F-4D97-AF65-F5344CB8AC3E}">
        <p14:creationId xmlns:p14="http://schemas.microsoft.com/office/powerpoint/2010/main" val="18059977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41D42D8F-6FAA-7C47-BCF6-B07E3628C8C2}" type="datetimeFigureOut">
              <a:rPr lang="en-US" smtClean="0"/>
              <a:t>4/21/20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80CFF4-58F9-8E46-9AB4-3931579A0558}"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1D42D8F-6FAA-7C47-BCF6-B07E3628C8C2}" type="datetimeFigureOut">
              <a:rPr lang="en-US" smtClean="0"/>
              <a:t>4/21/20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80CFF4-58F9-8E46-9AB4-3931579A0558}"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1D42D8F-6FAA-7C47-BCF6-B07E3628C8C2}" type="datetimeFigureOut">
              <a:rPr lang="en-US" smtClean="0"/>
              <a:t>4/21/20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80CFF4-58F9-8E46-9AB4-3931579A0558}"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1D42D8F-6FAA-7C47-BCF6-B07E3628C8C2}" type="datetimeFigureOut">
              <a:rPr lang="en-US" smtClean="0"/>
              <a:t>4/21/20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80CFF4-58F9-8E46-9AB4-3931579A055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1D42D8F-6FAA-7C47-BCF6-B07E3628C8C2}" type="datetimeFigureOut">
              <a:rPr lang="en-US" smtClean="0"/>
              <a:t>4/21/20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80CFF4-58F9-8E46-9AB4-3931579A055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1D42D8F-6FAA-7C47-BCF6-B07E3628C8C2}" type="datetimeFigureOut">
              <a:rPr lang="en-US" smtClean="0"/>
              <a:t>4/21/20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80CFF4-58F9-8E46-9AB4-3931579A0558}"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1D42D8F-6FAA-7C47-BCF6-B07E3628C8C2}" type="datetimeFigureOut">
              <a:rPr lang="en-US" smtClean="0"/>
              <a:t>4/21/20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380CFF4-58F9-8E46-9AB4-3931579A0558}"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1D42D8F-6FAA-7C47-BCF6-B07E3628C8C2}" type="datetimeFigureOut">
              <a:rPr lang="en-US" smtClean="0"/>
              <a:t>4/21/20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380CFF4-58F9-8E46-9AB4-3931579A0558}"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1D42D8F-6FAA-7C47-BCF6-B07E3628C8C2}" type="datetimeFigureOut">
              <a:rPr lang="en-US" smtClean="0"/>
              <a:t>4/21/20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380CFF4-58F9-8E46-9AB4-3931579A0558}"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1D42D8F-6FAA-7C47-BCF6-B07E3628C8C2}" type="datetimeFigureOut">
              <a:rPr lang="en-US" smtClean="0"/>
              <a:t>4/21/20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80CFF4-58F9-8E46-9AB4-3931579A0558}"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1D42D8F-6FAA-7C47-BCF6-B07E3628C8C2}" type="datetimeFigureOut">
              <a:rPr lang="en-US" smtClean="0"/>
              <a:t>4/21/20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80CFF4-58F9-8E46-9AB4-3931579A0558}"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41D42D8F-6FAA-7C47-BCF6-B07E3628C8C2}" type="datetimeFigureOut">
              <a:rPr lang="en-US" smtClean="0"/>
              <a:t>4/21/20</a:t>
            </a:fld>
            <a:endParaRPr 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D380CFF4-58F9-8E46-9AB4-3931579A0558}" type="slidenum">
              <a:rPr lang="en-US" smtClean="0"/>
              <a:t>‹#›</a:t>
            </a:fld>
            <a:endParaRPr lang="en-US"/>
          </a:p>
        </p:txBody>
      </p:sp>
    </p:spTree>
    <p:extLst>
      <p:ext uri="{BB962C8B-B14F-4D97-AF65-F5344CB8AC3E}">
        <p14:creationId xmlns:p14="http://schemas.microsoft.com/office/powerpoint/2010/main" val="203676676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tiff"/><Relationship Id="rId3" Type="http://schemas.openxmlformats.org/officeDocument/2006/relationships/image" Target="../media/image1.png"/><Relationship Id="rId7"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3.png"/><Relationship Id="rId5" Type="http://schemas.microsoft.com/office/2007/relationships/hdphoto" Target="../media/hdphoto1.wdp"/><Relationship Id="rId10" Type="http://schemas.openxmlformats.org/officeDocument/2006/relationships/image" Target="../media/image7.tiff"/><Relationship Id="rId4" Type="http://schemas.openxmlformats.org/officeDocument/2006/relationships/image" Target="../media/image2.png"/><Relationship Id="rId9"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1600" y="14124"/>
            <a:ext cx="8968509" cy="307777"/>
          </a:xfrm>
          <a:prstGeom prst="rect">
            <a:avLst/>
          </a:prstGeom>
          <a:noFill/>
        </p:spPr>
        <p:txBody>
          <a:bodyPr wrap="square" rtlCol="0">
            <a:spAutoFit/>
            <a:scene3d>
              <a:camera prst="orthographicFront"/>
              <a:lightRig rig="soft" dir="t">
                <a:rot lat="0" lon="0" rev="15600000"/>
              </a:lightRig>
            </a:scene3d>
            <a:sp3d extrusionH="57150" prstMaterial="softEdge">
              <a:bevelT w="25400" h="38100" prst="relaxedInset"/>
            </a:sp3d>
          </a:bodyPr>
          <a:lstStyle/>
          <a:p>
            <a:pPr algn="ctr"/>
            <a:r>
              <a:rPr lang="en-US" sz="1400" b="1" u="sng" dirty="0">
                <a:ln w="3175">
                  <a:noFill/>
                </a:ln>
                <a:solidFill>
                  <a:schemeClr val="accent4">
                    <a:lumMod val="50000"/>
                  </a:schemeClr>
                </a:solidFill>
                <a:effectLst/>
              </a:rPr>
              <a:t>CLASSIFICATION OF NON-ENGLISH SONGS BASED ON LYRICS</a:t>
            </a:r>
          </a:p>
        </p:txBody>
      </p:sp>
      <p:sp>
        <p:nvSpPr>
          <p:cNvPr id="3" name="TextBox 2"/>
          <p:cNvSpPr txBox="1"/>
          <p:nvPr/>
        </p:nvSpPr>
        <p:spPr>
          <a:xfrm rot="5400000">
            <a:off x="6958765" y="2469461"/>
            <a:ext cx="4184744" cy="230832"/>
          </a:xfrm>
          <a:prstGeom prst="rect">
            <a:avLst/>
          </a:prstGeom>
          <a:noFill/>
        </p:spPr>
        <p:txBody>
          <a:bodyPr wrap="square" rtlCol="0">
            <a:spAutoFit/>
          </a:bodyPr>
          <a:lstStyle/>
          <a:p>
            <a:r>
              <a:rPr lang="en-US" sz="900" dirty="0"/>
              <a:t>Made By: Aarju Goyal, </a:t>
            </a:r>
            <a:r>
              <a:rPr lang="en-US" sz="900" dirty="0" err="1"/>
              <a:t>Md</a:t>
            </a:r>
            <a:r>
              <a:rPr lang="en-US" sz="900" dirty="0"/>
              <a:t> </a:t>
            </a:r>
            <a:r>
              <a:rPr lang="en-US" sz="900" dirty="0" err="1"/>
              <a:t>Shadman</a:t>
            </a:r>
            <a:r>
              <a:rPr lang="en-US" sz="900" dirty="0"/>
              <a:t> </a:t>
            </a:r>
            <a:r>
              <a:rPr lang="en-US" sz="900" dirty="0" err="1"/>
              <a:t>Rafid</a:t>
            </a:r>
            <a:r>
              <a:rPr lang="en-US" sz="900" dirty="0"/>
              <a:t>, </a:t>
            </a:r>
            <a:r>
              <a:rPr lang="en-US" sz="900" dirty="0" err="1"/>
              <a:t>Pruthvi</a:t>
            </a:r>
            <a:r>
              <a:rPr lang="en-US" sz="900" dirty="0"/>
              <a:t> </a:t>
            </a:r>
            <a:r>
              <a:rPr lang="en-US" sz="900" dirty="0" err="1"/>
              <a:t>Gollahalli</a:t>
            </a:r>
            <a:r>
              <a:rPr lang="en-US" sz="900" dirty="0"/>
              <a:t> Niranjana, Swati </a:t>
            </a:r>
            <a:r>
              <a:rPr lang="en-US" sz="900" dirty="0" err="1"/>
              <a:t>Mutyala</a:t>
            </a:r>
            <a:endParaRPr lang="en-US" sz="900" dirty="0"/>
          </a:p>
        </p:txBody>
      </p:sp>
      <p:grpSp>
        <p:nvGrpSpPr>
          <p:cNvPr id="60" name="Group 59"/>
          <p:cNvGrpSpPr/>
          <p:nvPr/>
        </p:nvGrpSpPr>
        <p:grpSpPr>
          <a:xfrm>
            <a:off x="33038" y="341594"/>
            <a:ext cx="2648617" cy="4486568"/>
            <a:chOff x="94582" y="473474"/>
            <a:chExt cx="2648617" cy="4486568"/>
          </a:xfrm>
        </p:grpSpPr>
        <p:sp>
          <p:nvSpPr>
            <p:cNvPr id="16" name="Rounded Rectangle 15"/>
            <p:cNvSpPr/>
            <p:nvPr/>
          </p:nvSpPr>
          <p:spPr>
            <a:xfrm rot="5400000">
              <a:off x="-824393" y="1392449"/>
              <a:ext cx="4486568" cy="2648617"/>
            </a:xfrm>
            <a:prstGeom prst="roundRect">
              <a:avLst/>
            </a:prstGeom>
            <a:gradFill flip="none" rotWithShape="1">
              <a:gsLst>
                <a:gs pos="0">
                  <a:srgbClr val="64CBB5">
                    <a:shade val="30000"/>
                    <a:satMod val="115000"/>
                  </a:srgbClr>
                </a:gs>
                <a:gs pos="50000">
                  <a:srgbClr val="64CBB5">
                    <a:shade val="67500"/>
                    <a:satMod val="115000"/>
                  </a:srgbClr>
                </a:gs>
                <a:gs pos="100000">
                  <a:srgbClr val="64CBB5">
                    <a:shade val="100000"/>
                    <a:satMod val="115000"/>
                  </a:srgbClr>
                </a:gs>
              </a:gsLst>
              <a:lin ang="2700000" scaled="1"/>
              <a:tileRect/>
            </a:gra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TextBox 6"/>
            <p:cNvSpPr txBox="1"/>
            <p:nvPr/>
          </p:nvSpPr>
          <p:spPr>
            <a:xfrm>
              <a:off x="159438" y="521247"/>
              <a:ext cx="2549238" cy="276999"/>
            </a:xfrm>
            <a:prstGeom prst="rect">
              <a:avLst/>
            </a:prstGeom>
            <a:noFill/>
          </p:spPr>
          <p:txBody>
            <a:bodyPr wrap="square" rtlCol="0">
              <a:spAutoFit/>
            </a:bodyPr>
            <a:lstStyle/>
            <a:p>
              <a:pPr algn="ctr"/>
              <a:r>
                <a:rPr lang="en-US" sz="1200" u="sng" dirty="0">
                  <a:solidFill>
                    <a:schemeClr val="bg1"/>
                  </a:solidFill>
                </a:rPr>
                <a:t>Data collection and Pre-Processing</a:t>
              </a:r>
            </a:p>
          </p:txBody>
        </p:sp>
        <p:grpSp>
          <p:nvGrpSpPr>
            <p:cNvPr id="31" name="Group 30"/>
            <p:cNvGrpSpPr/>
            <p:nvPr/>
          </p:nvGrpSpPr>
          <p:grpSpPr>
            <a:xfrm>
              <a:off x="94583" y="788321"/>
              <a:ext cx="2614093" cy="2557608"/>
              <a:chOff x="189353" y="804695"/>
              <a:chExt cx="2614093" cy="2557608"/>
            </a:xfrm>
          </p:grpSpPr>
          <p:pic>
            <p:nvPicPr>
              <p:cNvPr id="77" name="Picture 7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7343" y="804695"/>
                <a:ext cx="1170275" cy="665081"/>
              </a:xfrm>
              <a:prstGeom prst="rect">
                <a:avLst/>
              </a:prstGeom>
            </p:spPr>
          </p:pic>
          <p:sp>
            <p:nvSpPr>
              <p:cNvPr id="80" name="TextBox 79"/>
              <p:cNvSpPr txBox="1"/>
              <p:nvPr/>
            </p:nvSpPr>
            <p:spPr>
              <a:xfrm>
                <a:off x="766902" y="1498761"/>
                <a:ext cx="661402" cy="553998"/>
              </a:xfrm>
              <a:prstGeom prst="rect">
                <a:avLst/>
              </a:prstGeom>
              <a:noFill/>
            </p:spPr>
            <p:txBody>
              <a:bodyPr wrap="square" rtlCol="0">
                <a:spAutoFit/>
              </a:bodyPr>
              <a:lstStyle/>
              <a:p>
                <a:r>
                  <a:rPr lang="en-US" sz="1000"/>
                  <a:t>With Beautiful </a:t>
                </a:r>
                <a:r>
                  <a:rPr lang="en-US" sz="1000" dirty="0"/>
                  <a:t>S</a:t>
                </a:r>
                <a:r>
                  <a:rPr lang="en-US" sz="1000"/>
                  <a:t>oup</a:t>
                </a:r>
                <a:endParaRPr lang="en-US" sz="1000" dirty="0"/>
              </a:p>
            </p:txBody>
          </p:sp>
          <p:cxnSp>
            <p:nvCxnSpPr>
              <p:cNvPr id="82" name="Straight Arrow Connector 81"/>
              <p:cNvCxnSpPr/>
              <p:nvPr/>
            </p:nvCxnSpPr>
            <p:spPr>
              <a:xfrm>
                <a:off x="799831" y="1469776"/>
                <a:ext cx="0" cy="64842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84" name="TextBox 83"/>
              <p:cNvSpPr txBox="1"/>
              <p:nvPr/>
            </p:nvSpPr>
            <p:spPr>
              <a:xfrm>
                <a:off x="189353" y="2962193"/>
                <a:ext cx="1401009" cy="400110"/>
              </a:xfrm>
              <a:prstGeom prst="rect">
                <a:avLst/>
              </a:prstGeom>
              <a:noFill/>
            </p:spPr>
            <p:txBody>
              <a:bodyPr wrap="square" rtlCol="0">
                <a:spAutoFit/>
              </a:bodyPr>
              <a:lstStyle/>
              <a:p>
                <a:pPr algn="ctr"/>
                <a:r>
                  <a:rPr lang="en-US" sz="1000" dirty="0"/>
                  <a:t>PRE-PROCESSING STEPS</a:t>
                </a:r>
              </a:p>
            </p:txBody>
          </p:sp>
          <p:sp>
            <p:nvSpPr>
              <p:cNvPr id="100" name="TextBox 99"/>
              <p:cNvSpPr txBox="1"/>
              <p:nvPr/>
            </p:nvSpPr>
            <p:spPr>
              <a:xfrm>
                <a:off x="227488" y="2093348"/>
                <a:ext cx="1217726" cy="707886"/>
              </a:xfrm>
              <a:prstGeom prst="rect">
                <a:avLst/>
              </a:prstGeom>
              <a:noFill/>
              <a:ln>
                <a:solidFill>
                  <a:schemeClr val="tx1"/>
                </a:solidFill>
              </a:ln>
            </p:spPr>
            <p:txBody>
              <a:bodyPr wrap="square" rtlCol="0">
                <a:spAutoFit/>
              </a:bodyPr>
              <a:lstStyle/>
              <a:p>
                <a:r>
                  <a:rPr lang="en-US" sz="1000" b="1" dirty="0">
                    <a:solidFill>
                      <a:schemeClr val="bg1"/>
                    </a:solidFill>
                    <a:latin typeface="Al Nile" charset="-78"/>
                    <a:ea typeface="Al Nile" charset="-78"/>
                    <a:cs typeface="Al Nile" charset="-78"/>
                  </a:rPr>
                  <a:t>Lyrics Dataset </a:t>
                </a:r>
              </a:p>
              <a:p>
                <a:pPr marL="171450" indent="-171450">
                  <a:buFont typeface="Arial" charset="0"/>
                  <a:buChar char="•"/>
                </a:pPr>
                <a:r>
                  <a:rPr lang="en-US" sz="1000" b="1" dirty="0">
                    <a:solidFill>
                      <a:schemeClr val="bg1"/>
                    </a:solidFill>
                    <a:latin typeface="Al Nile" charset="-78"/>
                    <a:ea typeface="Al Nile" charset="-78"/>
                    <a:cs typeface="Al Nile" charset="-78"/>
                  </a:rPr>
                  <a:t>French</a:t>
                </a:r>
              </a:p>
              <a:p>
                <a:pPr marL="171450" indent="-171450">
                  <a:buFont typeface="Arial" charset="0"/>
                  <a:buChar char="•"/>
                </a:pPr>
                <a:r>
                  <a:rPr lang="en-US" sz="1000" b="1" dirty="0">
                    <a:solidFill>
                      <a:schemeClr val="bg1"/>
                    </a:solidFill>
                    <a:latin typeface="Al Nile" charset="-78"/>
                    <a:ea typeface="Al Nile" charset="-78"/>
                    <a:cs typeface="Al Nile" charset="-78"/>
                  </a:rPr>
                  <a:t>Italian</a:t>
                </a:r>
              </a:p>
              <a:p>
                <a:pPr marL="171450" indent="-171450">
                  <a:buFont typeface="Arial" charset="0"/>
                  <a:buChar char="•"/>
                </a:pPr>
                <a:r>
                  <a:rPr lang="en-US" sz="1000" b="1" dirty="0">
                    <a:solidFill>
                      <a:schemeClr val="bg1"/>
                    </a:solidFill>
                    <a:latin typeface="Al Nile" charset="-78"/>
                    <a:ea typeface="Al Nile" charset="-78"/>
                    <a:cs typeface="Al Nile" charset="-78"/>
                  </a:rPr>
                  <a:t>Spanish</a:t>
                </a:r>
              </a:p>
            </p:txBody>
          </p:sp>
          <p:pic>
            <p:nvPicPr>
              <p:cNvPr id="26" name="Picture 25"/>
              <p:cNvPicPr>
                <a:picLocks noChangeAspect="1"/>
              </p:cNvPicPr>
              <p:nvPr/>
            </p:nvPicPr>
            <p:blipFill>
              <a:blip r:embed="rId4">
                <a:extLst>
                  <a:ext uri="{BEBA8EAE-BF5A-486C-A8C5-ECC9F3942E4B}">
                    <a14:imgProps xmlns:a14="http://schemas.microsoft.com/office/drawing/2010/main">
                      <a14:imgLayer r:embed="rId5">
                        <a14:imgEffect>
                          <a14:backgroundRemoval t="3516" b="98438" l="1563" r="97852"/>
                        </a14:imgEffect>
                      </a14:imgLayer>
                    </a14:imgProps>
                  </a:ext>
                  <a:ext uri="{28A0092B-C50C-407E-A947-70E740481C1C}">
                    <a14:useLocalDpi xmlns:a14="http://schemas.microsoft.com/office/drawing/2010/main" val="0"/>
                  </a:ext>
                </a:extLst>
              </a:blip>
              <a:stretch>
                <a:fillRect/>
              </a:stretch>
            </p:blipFill>
            <p:spPr>
              <a:xfrm rot="16200000">
                <a:off x="288974" y="1564584"/>
                <a:ext cx="359567" cy="359567"/>
              </a:xfrm>
              <a:prstGeom prst="rect">
                <a:avLst/>
              </a:prstGeom>
            </p:spPr>
          </p:pic>
          <p:sp>
            <p:nvSpPr>
              <p:cNvPr id="28" name="TextBox 27"/>
              <p:cNvSpPr txBox="1"/>
              <p:nvPr/>
            </p:nvSpPr>
            <p:spPr>
              <a:xfrm>
                <a:off x="1436131" y="826492"/>
                <a:ext cx="1367315" cy="1169551"/>
              </a:xfrm>
              <a:prstGeom prst="rect">
                <a:avLst/>
              </a:prstGeom>
              <a:noFill/>
            </p:spPr>
            <p:txBody>
              <a:bodyPr wrap="square" rtlCol="0">
                <a:spAutoFit/>
              </a:bodyPr>
              <a:lstStyle/>
              <a:p>
                <a:pPr algn="just"/>
                <a:r>
                  <a:rPr lang="en-US" sz="875" dirty="0"/>
                  <a:t>Growing demand for Music classifiers. Many classifiers exist for English songs but limited for other languages due to lack of data and proper language specific NLP techniques. </a:t>
                </a:r>
              </a:p>
            </p:txBody>
          </p:sp>
        </p:grpSp>
        <p:sp>
          <p:nvSpPr>
            <p:cNvPr id="29" name="TextBox 28"/>
            <p:cNvSpPr txBox="1"/>
            <p:nvPr/>
          </p:nvSpPr>
          <p:spPr>
            <a:xfrm>
              <a:off x="1350445" y="2028596"/>
              <a:ext cx="1363039" cy="1338828"/>
            </a:xfrm>
            <a:prstGeom prst="rect">
              <a:avLst/>
            </a:prstGeom>
            <a:noFill/>
          </p:spPr>
          <p:txBody>
            <a:bodyPr wrap="square" rtlCol="0">
              <a:spAutoFit/>
            </a:bodyPr>
            <a:lstStyle/>
            <a:p>
              <a:pPr algn="just"/>
              <a:r>
                <a:rPr lang="en-US" sz="900" dirty="0"/>
                <a:t>Many classifiers are based on Audio type and beats of songs. But in some songs the tempo of the song can contradict or mask the actual essence of the song. Hence, we use lyrics to classify the songs.</a:t>
              </a:r>
            </a:p>
          </p:txBody>
        </p:sp>
        <p:sp>
          <p:nvSpPr>
            <p:cNvPr id="32" name="TextBox 31"/>
            <p:cNvSpPr txBox="1"/>
            <p:nvPr/>
          </p:nvSpPr>
          <p:spPr>
            <a:xfrm>
              <a:off x="1331216" y="3408014"/>
              <a:ext cx="1362326" cy="1200329"/>
            </a:xfrm>
            <a:prstGeom prst="rect">
              <a:avLst/>
            </a:prstGeom>
            <a:noFill/>
          </p:spPr>
          <p:txBody>
            <a:bodyPr wrap="square" numCol="1" rtlCol="0" anchor="t">
              <a:spAutoFit/>
            </a:bodyPr>
            <a:lstStyle/>
            <a:p>
              <a:pPr algn="just"/>
              <a:r>
                <a:rPr lang="en-US" sz="900" b="1" dirty="0"/>
                <a:t>Snowball</a:t>
              </a:r>
              <a:r>
                <a:rPr lang="en-US" sz="900" dirty="0"/>
                <a:t> is a small string processing language designed for creating stemming algorithms for use in Information Retrieval. Each language uses a different stemmer.</a:t>
              </a:r>
            </a:p>
          </p:txBody>
        </p:sp>
        <p:cxnSp>
          <p:nvCxnSpPr>
            <p:cNvPr id="68" name="Straight Arrow Connector 67"/>
            <p:cNvCxnSpPr/>
            <p:nvPr/>
          </p:nvCxnSpPr>
          <p:spPr>
            <a:xfrm>
              <a:off x="801584" y="4067073"/>
              <a:ext cx="307880"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71" name="Oval 70"/>
            <p:cNvSpPr/>
            <p:nvPr/>
          </p:nvSpPr>
          <p:spPr>
            <a:xfrm>
              <a:off x="376898" y="3333110"/>
              <a:ext cx="849372" cy="37997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78" name="TextBox 77"/>
            <p:cNvSpPr txBox="1"/>
            <p:nvPr/>
          </p:nvSpPr>
          <p:spPr>
            <a:xfrm>
              <a:off x="375922" y="3347118"/>
              <a:ext cx="800874" cy="369332"/>
            </a:xfrm>
            <a:prstGeom prst="rect">
              <a:avLst/>
            </a:prstGeom>
            <a:noFill/>
          </p:spPr>
          <p:txBody>
            <a:bodyPr wrap="square" rtlCol="0">
              <a:spAutoFit/>
            </a:bodyPr>
            <a:lstStyle/>
            <a:p>
              <a:pPr algn="ctr"/>
              <a:r>
                <a:rPr lang="en-US" sz="900" dirty="0">
                  <a:solidFill>
                    <a:schemeClr val="accent6">
                      <a:lumMod val="50000"/>
                    </a:schemeClr>
                  </a:solidFill>
                </a:rPr>
                <a:t>Stop Word removal</a:t>
              </a:r>
            </a:p>
          </p:txBody>
        </p:sp>
        <p:sp>
          <p:nvSpPr>
            <p:cNvPr id="79" name="Oval 78"/>
            <p:cNvSpPr/>
            <p:nvPr/>
          </p:nvSpPr>
          <p:spPr>
            <a:xfrm>
              <a:off x="376061" y="3919690"/>
              <a:ext cx="849372" cy="37997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81" name="Oval 80"/>
            <p:cNvSpPr/>
            <p:nvPr/>
          </p:nvSpPr>
          <p:spPr>
            <a:xfrm>
              <a:off x="360386" y="4506437"/>
              <a:ext cx="849372" cy="37997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83" name="TextBox 82"/>
            <p:cNvSpPr txBox="1"/>
            <p:nvPr/>
          </p:nvSpPr>
          <p:spPr>
            <a:xfrm>
              <a:off x="367274" y="4502364"/>
              <a:ext cx="800874" cy="369332"/>
            </a:xfrm>
            <a:prstGeom prst="rect">
              <a:avLst/>
            </a:prstGeom>
            <a:noFill/>
          </p:spPr>
          <p:txBody>
            <a:bodyPr wrap="square" rtlCol="0">
              <a:spAutoFit/>
            </a:bodyPr>
            <a:lstStyle/>
            <a:p>
              <a:pPr algn="ctr"/>
              <a:r>
                <a:rPr lang="en-US" sz="900" dirty="0">
                  <a:solidFill>
                    <a:schemeClr val="accent6">
                      <a:lumMod val="50000"/>
                    </a:schemeClr>
                  </a:solidFill>
                </a:rPr>
                <a:t>Snowball Stemming</a:t>
              </a:r>
            </a:p>
          </p:txBody>
        </p:sp>
        <p:sp>
          <p:nvSpPr>
            <p:cNvPr id="86" name="TextBox 85"/>
            <p:cNvSpPr txBox="1"/>
            <p:nvPr/>
          </p:nvSpPr>
          <p:spPr>
            <a:xfrm>
              <a:off x="394650" y="4016565"/>
              <a:ext cx="800874" cy="230832"/>
            </a:xfrm>
            <a:prstGeom prst="rect">
              <a:avLst/>
            </a:prstGeom>
            <a:noFill/>
          </p:spPr>
          <p:txBody>
            <a:bodyPr wrap="square" rtlCol="0">
              <a:spAutoFit/>
            </a:bodyPr>
            <a:lstStyle/>
            <a:p>
              <a:pPr algn="ctr"/>
              <a:r>
                <a:rPr lang="en-US" sz="900" dirty="0">
                  <a:solidFill>
                    <a:schemeClr val="accent6">
                      <a:lumMod val="50000"/>
                    </a:schemeClr>
                  </a:solidFill>
                </a:rPr>
                <a:t>Tokenization</a:t>
              </a:r>
            </a:p>
          </p:txBody>
        </p:sp>
        <p:cxnSp>
          <p:nvCxnSpPr>
            <p:cNvPr id="87" name="Straight Arrow Connector 86"/>
            <p:cNvCxnSpPr/>
            <p:nvPr/>
          </p:nvCxnSpPr>
          <p:spPr>
            <a:xfrm>
              <a:off x="776359" y="3729315"/>
              <a:ext cx="0" cy="1885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88" name="Straight Arrow Connector 87"/>
            <p:cNvCxnSpPr/>
            <p:nvPr/>
          </p:nvCxnSpPr>
          <p:spPr>
            <a:xfrm>
              <a:off x="776359" y="4312542"/>
              <a:ext cx="0" cy="20745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grpSp>
      <p:grpSp>
        <p:nvGrpSpPr>
          <p:cNvPr id="162" name="Group 161"/>
          <p:cNvGrpSpPr/>
          <p:nvPr/>
        </p:nvGrpSpPr>
        <p:grpSpPr>
          <a:xfrm>
            <a:off x="6283391" y="333373"/>
            <a:ext cx="2652329" cy="4486568"/>
            <a:chOff x="6283391" y="465253"/>
            <a:chExt cx="2652329" cy="4486568"/>
          </a:xfrm>
        </p:grpSpPr>
        <p:sp>
          <p:nvSpPr>
            <p:cNvPr id="14" name="Rounded Rectangle 13"/>
            <p:cNvSpPr/>
            <p:nvPr/>
          </p:nvSpPr>
          <p:spPr>
            <a:xfrm rot="5400000">
              <a:off x="5372228" y="1388328"/>
              <a:ext cx="4486568" cy="2640417"/>
            </a:xfrm>
            <a:prstGeom prst="roundRect">
              <a:avLst/>
            </a:prstGeom>
            <a:gradFill flip="none" rotWithShape="1">
              <a:gsLst>
                <a:gs pos="0">
                  <a:srgbClr val="64CBB5">
                    <a:shade val="30000"/>
                    <a:satMod val="115000"/>
                  </a:srgbClr>
                </a:gs>
                <a:gs pos="50000">
                  <a:srgbClr val="64CBB5">
                    <a:shade val="67500"/>
                    <a:satMod val="115000"/>
                  </a:srgbClr>
                </a:gs>
                <a:gs pos="100000">
                  <a:srgbClr val="64CBB5">
                    <a:shade val="100000"/>
                    <a:satMod val="115000"/>
                  </a:srgbClr>
                </a:gs>
              </a:gsLst>
              <a:lin ang="2700000" scaled="1"/>
              <a:tileRect/>
            </a:gra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8" name="TextBox 17"/>
            <p:cNvSpPr txBox="1"/>
            <p:nvPr/>
          </p:nvSpPr>
          <p:spPr>
            <a:xfrm>
              <a:off x="6511873" y="493997"/>
              <a:ext cx="2176620" cy="276999"/>
            </a:xfrm>
            <a:prstGeom prst="rect">
              <a:avLst/>
            </a:prstGeom>
            <a:noFill/>
          </p:spPr>
          <p:txBody>
            <a:bodyPr wrap="square" rtlCol="0">
              <a:spAutoFit/>
            </a:bodyPr>
            <a:lstStyle/>
            <a:p>
              <a:pPr algn="ctr"/>
              <a:r>
                <a:rPr lang="en-US" sz="1200" u="sng" dirty="0">
                  <a:solidFill>
                    <a:schemeClr val="bg1"/>
                  </a:solidFill>
                </a:rPr>
                <a:t>Results</a:t>
              </a:r>
            </a:p>
          </p:txBody>
        </p:sp>
        <p:sp>
          <p:nvSpPr>
            <p:cNvPr id="129" name="TextBox 128"/>
            <p:cNvSpPr txBox="1"/>
            <p:nvPr/>
          </p:nvSpPr>
          <p:spPr>
            <a:xfrm>
              <a:off x="6488101" y="4223774"/>
              <a:ext cx="2276496" cy="661720"/>
            </a:xfrm>
            <a:prstGeom prst="rect">
              <a:avLst/>
            </a:prstGeom>
            <a:noFill/>
          </p:spPr>
          <p:txBody>
            <a:bodyPr wrap="square" rtlCol="0">
              <a:spAutoFit/>
            </a:bodyPr>
            <a:lstStyle/>
            <a:p>
              <a:pPr algn="just"/>
              <a:r>
                <a:rPr lang="en-US" sz="1000" dirty="0">
                  <a:solidFill>
                    <a:schemeClr val="bg1"/>
                  </a:solidFill>
                </a:rPr>
                <a:t>Conclusion : </a:t>
              </a:r>
              <a:r>
                <a:rPr lang="en-US" sz="900" dirty="0">
                  <a:solidFill>
                    <a:schemeClr val="tx1">
                      <a:lumMod val="95000"/>
                      <a:lumOff val="5000"/>
                    </a:schemeClr>
                  </a:solidFill>
                </a:rPr>
                <a:t>Of the four techniques : </a:t>
              </a:r>
              <a:r>
                <a:rPr lang="en-US" sz="900" b="1" dirty="0">
                  <a:solidFill>
                    <a:schemeClr val="tx1">
                      <a:lumMod val="95000"/>
                      <a:lumOff val="5000"/>
                    </a:schemeClr>
                  </a:solidFill>
                </a:rPr>
                <a:t>Count Vectorizer + Multinomial NB </a:t>
              </a:r>
              <a:r>
                <a:rPr lang="en-US" sz="900" dirty="0">
                  <a:solidFill>
                    <a:schemeClr val="tx1">
                      <a:lumMod val="95000"/>
                      <a:lumOff val="5000"/>
                    </a:schemeClr>
                  </a:solidFill>
                </a:rPr>
                <a:t>performed the best. Manual labelling for training and validation sets gave better results. </a:t>
              </a:r>
            </a:p>
          </p:txBody>
        </p:sp>
        <p:sp>
          <p:nvSpPr>
            <p:cNvPr id="150" name="TextBox 149"/>
            <p:cNvSpPr txBox="1"/>
            <p:nvPr/>
          </p:nvSpPr>
          <p:spPr>
            <a:xfrm>
              <a:off x="6359879" y="669606"/>
              <a:ext cx="746425" cy="246221"/>
            </a:xfrm>
            <a:prstGeom prst="rect">
              <a:avLst/>
            </a:prstGeom>
            <a:noFill/>
          </p:spPr>
          <p:txBody>
            <a:bodyPr wrap="square" rtlCol="0">
              <a:spAutoFit/>
            </a:bodyPr>
            <a:lstStyle/>
            <a:p>
              <a:r>
                <a:rPr lang="en-US" sz="1000" dirty="0">
                  <a:solidFill>
                    <a:schemeClr val="bg1"/>
                  </a:solidFill>
                  <a:ea typeface="Chalkboard" charset="0"/>
                  <a:cs typeface="Chalkboard" charset="0"/>
                </a:rPr>
                <a:t>French</a:t>
              </a:r>
              <a:r>
                <a:rPr lang="en-US" sz="1000" dirty="0">
                  <a:solidFill>
                    <a:schemeClr val="accent6">
                      <a:lumMod val="20000"/>
                      <a:lumOff val="80000"/>
                    </a:schemeClr>
                  </a:solidFill>
                  <a:ea typeface="Century Schoolbook" charset="0"/>
                  <a:cs typeface="Century Schoolbook" charset="0"/>
                </a:rPr>
                <a:t>:</a:t>
              </a:r>
            </a:p>
          </p:txBody>
        </p:sp>
        <p:sp>
          <p:nvSpPr>
            <p:cNvPr id="151" name="TextBox 150"/>
            <p:cNvSpPr txBox="1"/>
            <p:nvPr/>
          </p:nvSpPr>
          <p:spPr>
            <a:xfrm>
              <a:off x="6559311" y="894397"/>
              <a:ext cx="2196631" cy="307777"/>
            </a:xfrm>
            <a:prstGeom prst="rect">
              <a:avLst/>
            </a:prstGeom>
            <a:noFill/>
            <a:ln>
              <a:solidFill>
                <a:schemeClr val="tx1"/>
              </a:solidFill>
            </a:ln>
          </p:spPr>
          <p:txBody>
            <a:bodyPr wrap="square" rtlCol="0">
              <a:spAutoFit/>
            </a:bodyPr>
            <a:lstStyle/>
            <a:p>
              <a:pPr algn="ctr"/>
              <a:r>
                <a:rPr lang="en-US" sz="700" dirty="0">
                  <a:solidFill>
                    <a:schemeClr val="accent4">
                      <a:lumMod val="20000"/>
                      <a:lumOff val="80000"/>
                    </a:schemeClr>
                  </a:solidFill>
                </a:rPr>
                <a:t>Training set: 151 happy, 249 sad</a:t>
              </a:r>
            </a:p>
            <a:p>
              <a:pPr algn="ctr"/>
              <a:r>
                <a:rPr lang="en-US" sz="700" dirty="0">
                  <a:solidFill>
                    <a:schemeClr val="accent4">
                      <a:lumMod val="20000"/>
                      <a:lumOff val="80000"/>
                    </a:schemeClr>
                  </a:solidFill>
                </a:rPr>
                <a:t>Validation Set: 78 happy, 122 sad</a:t>
              </a:r>
            </a:p>
          </p:txBody>
        </p:sp>
        <p:pic>
          <p:nvPicPr>
            <p:cNvPr id="152" name="Picture 151"/>
            <p:cNvPicPr>
              <a:picLocks noChangeAspect="1"/>
            </p:cNvPicPr>
            <p:nvPr/>
          </p:nvPicPr>
          <p:blipFill rotWithShape="1">
            <a:blip r:embed="rId6">
              <a:extLst>
                <a:ext uri="{28A0092B-C50C-407E-A947-70E740481C1C}">
                  <a14:useLocalDpi xmlns:a14="http://schemas.microsoft.com/office/drawing/2010/main" val="0"/>
                </a:ext>
              </a:extLst>
            </a:blip>
            <a:srcRect l="4812" r="4626"/>
            <a:stretch/>
          </p:blipFill>
          <p:spPr>
            <a:xfrm>
              <a:off x="6587979" y="3606722"/>
              <a:ext cx="2167963" cy="579442"/>
            </a:xfrm>
            <a:prstGeom prst="rect">
              <a:avLst/>
            </a:prstGeom>
          </p:spPr>
        </p:pic>
        <p:sp>
          <p:nvSpPr>
            <p:cNvPr id="154" name="TextBox 153"/>
            <p:cNvSpPr txBox="1"/>
            <p:nvPr/>
          </p:nvSpPr>
          <p:spPr>
            <a:xfrm>
              <a:off x="6283391" y="3072290"/>
              <a:ext cx="849316" cy="246221"/>
            </a:xfrm>
            <a:prstGeom prst="rect">
              <a:avLst/>
            </a:prstGeom>
            <a:noFill/>
          </p:spPr>
          <p:txBody>
            <a:bodyPr wrap="square" rtlCol="0">
              <a:spAutoFit/>
            </a:bodyPr>
            <a:lstStyle/>
            <a:p>
              <a:r>
                <a:rPr lang="en-US" sz="1000" dirty="0">
                  <a:solidFill>
                    <a:schemeClr val="bg1"/>
                  </a:solidFill>
                  <a:latin typeface="Chalkboard" charset="0"/>
                  <a:ea typeface="Chalkboard" charset="0"/>
                  <a:cs typeface="Chalkboard" charset="0"/>
                </a:rPr>
                <a:t>Spanish</a:t>
              </a:r>
              <a:r>
                <a:rPr lang="en-US" sz="1000" dirty="0">
                  <a:solidFill>
                    <a:schemeClr val="accent6">
                      <a:lumMod val="20000"/>
                      <a:lumOff val="80000"/>
                    </a:schemeClr>
                  </a:solidFill>
                  <a:latin typeface="Chalkboard" charset="0"/>
                  <a:ea typeface="Chalkboard" charset="0"/>
                  <a:cs typeface="Chalkboard" charset="0"/>
                </a:rPr>
                <a:t>:</a:t>
              </a:r>
            </a:p>
          </p:txBody>
        </p:sp>
        <p:sp>
          <p:nvSpPr>
            <p:cNvPr id="155" name="TextBox 154"/>
            <p:cNvSpPr txBox="1"/>
            <p:nvPr/>
          </p:nvSpPr>
          <p:spPr>
            <a:xfrm>
              <a:off x="6587979" y="3272508"/>
              <a:ext cx="2167963" cy="307777"/>
            </a:xfrm>
            <a:prstGeom prst="rect">
              <a:avLst/>
            </a:prstGeom>
            <a:noFill/>
            <a:ln>
              <a:solidFill>
                <a:schemeClr val="tx1"/>
              </a:solidFill>
            </a:ln>
          </p:spPr>
          <p:txBody>
            <a:bodyPr wrap="square" rtlCol="0">
              <a:spAutoFit/>
            </a:bodyPr>
            <a:lstStyle>
              <a:defPPr>
                <a:defRPr lang="en-US"/>
              </a:defPPr>
              <a:lvl1pPr algn="ctr">
                <a:defRPr sz="700">
                  <a:solidFill>
                    <a:schemeClr val="accent4">
                      <a:lumMod val="20000"/>
                      <a:lumOff val="80000"/>
                    </a:schemeClr>
                  </a:solidFill>
                </a:defRPr>
              </a:lvl1pPr>
            </a:lstStyle>
            <a:p>
              <a:r>
                <a:rPr lang="en-US" dirty="0"/>
                <a:t>Training set: 169 happy, 228 sad</a:t>
              </a:r>
            </a:p>
            <a:p>
              <a:r>
                <a:rPr lang="en-US" dirty="0"/>
                <a:t>Validation Set: 69 happy, 131 sad</a:t>
              </a:r>
            </a:p>
          </p:txBody>
        </p:sp>
        <p:pic>
          <p:nvPicPr>
            <p:cNvPr id="156" name="Picture 155"/>
            <p:cNvPicPr>
              <a:picLocks noChangeAspect="1"/>
            </p:cNvPicPr>
            <p:nvPr/>
          </p:nvPicPr>
          <p:blipFill rotWithShape="1">
            <a:blip r:embed="rId7"/>
            <a:srcRect l="5222" r="3583"/>
            <a:stretch/>
          </p:blipFill>
          <p:spPr>
            <a:xfrm>
              <a:off x="6559312" y="1245614"/>
              <a:ext cx="2196630" cy="619671"/>
            </a:xfrm>
            <a:prstGeom prst="rect">
              <a:avLst/>
            </a:prstGeom>
          </p:spPr>
        </p:pic>
        <p:sp>
          <p:nvSpPr>
            <p:cNvPr id="157" name="TextBox 156"/>
            <p:cNvSpPr txBox="1"/>
            <p:nvPr/>
          </p:nvSpPr>
          <p:spPr>
            <a:xfrm>
              <a:off x="6315232" y="1871547"/>
              <a:ext cx="641843" cy="246221"/>
            </a:xfrm>
            <a:prstGeom prst="rect">
              <a:avLst/>
            </a:prstGeom>
            <a:noFill/>
          </p:spPr>
          <p:txBody>
            <a:bodyPr wrap="square" rtlCol="0">
              <a:spAutoFit/>
            </a:bodyPr>
            <a:lstStyle/>
            <a:p>
              <a:r>
                <a:rPr lang="en-US" sz="1000" dirty="0">
                  <a:solidFill>
                    <a:schemeClr val="bg1"/>
                  </a:solidFill>
                  <a:ea typeface="Chalkboard" charset="0"/>
                  <a:cs typeface="Chalkboard" charset="0"/>
                </a:rPr>
                <a:t>Italian</a:t>
              </a:r>
              <a:r>
                <a:rPr lang="en-US" sz="1000" dirty="0">
                  <a:solidFill>
                    <a:schemeClr val="accent6">
                      <a:lumMod val="20000"/>
                      <a:lumOff val="80000"/>
                    </a:schemeClr>
                  </a:solidFill>
                  <a:latin typeface="Chalkboard" charset="0"/>
                  <a:ea typeface="Chalkboard" charset="0"/>
                  <a:cs typeface="Chalkboard" charset="0"/>
                </a:rPr>
                <a:t>:</a:t>
              </a:r>
            </a:p>
          </p:txBody>
        </p:sp>
        <p:sp>
          <p:nvSpPr>
            <p:cNvPr id="158" name="TextBox 157"/>
            <p:cNvSpPr txBox="1"/>
            <p:nvPr/>
          </p:nvSpPr>
          <p:spPr>
            <a:xfrm>
              <a:off x="6570037" y="2112208"/>
              <a:ext cx="2185906" cy="307777"/>
            </a:xfrm>
            <a:prstGeom prst="rect">
              <a:avLst/>
            </a:prstGeom>
            <a:noFill/>
            <a:ln>
              <a:solidFill>
                <a:schemeClr val="tx1"/>
              </a:solidFill>
            </a:ln>
          </p:spPr>
          <p:txBody>
            <a:bodyPr wrap="square" rtlCol="0">
              <a:spAutoFit/>
            </a:bodyPr>
            <a:lstStyle>
              <a:defPPr>
                <a:defRPr lang="en-US"/>
              </a:defPPr>
              <a:lvl1pPr algn="ctr">
                <a:defRPr sz="700">
                  <a:solidFill>
                    <a:schemeClr val="accent4">
                      <a:lumMod val="20000"/>
                      <a:lumOff val="80000"/>
                    </a:schemeClr>
                  </a:solidFill>
                </a:defRPr>
              </a:lvl1pPr>
            </a:lstStyle>
            <a:p>
              <a:r>
                <a:rPr lang="en-US" dirty="0"/>
                <a:t>Training set:  226 happy, 374 sad</a:t>
              </a:r>
            </a:p>
            <a:p>
              <a:r>
                <a:rPr lang="en-US" dirty="0"/>
                <a:t>Validation Set:21 happy, 39 sad</a:t>
              </a:r>
            </a:p>
          </p:txBody>
        </p:sp>
        <p:pic>
          <p:nvPicPr>
            <p:cNvPr id="159" name="Picture 158"/>
            <p:cNvPicPr>
              <a:picLocks/>
            </p:cNvPicPr>
            <p:nvPr/>
          </p:nvPicPr>
          <p:blipFill rotWithShape="1">
            <a:blip r:embed="rId8"/>
            <a:srcRect l="4649" r="3035"/>
            <a:stretch/>
          </p:blipFill>
          <p:spPr>
            <a:xfrm>
              <a:off x="6570037" y="2451320"/>
              <a:ext cx="2194560" cy="621792"/>
            </a:xfrm>
            <a:prstGeom prst="rect">
              <a:avLst/>
            </a:prstGeom>
          </p:spPr>
        </p:pic>
      </p:grpSp>
      <p:grpSp>
        <p:nvGrpSpPr>
          <p:cNvPr id="161" name="Group 160"/>
          <p:cNvGrpSpPr/>
          <p:nvPr/>
        </p:nvGrpSpPr>
        <p:grpSpPr>
          <a:xfrm>
            <a:off x="2736486" y="341593"/>
            <a:ext cx="3506052" cy="4486568"/>
            <a:chOff x="2736486" y="473473"/>
            <a:chExt cx="3506052" cy="4486568"/>
          </a:xfrm>
        </p:grpSpPr>
        <p:sp>
          <p:nvSpPr>
            <p:cNvPr id="15" name="Rounded Rectangle 14"/>
            <p:cNvSpPr/>
            <p:nvPr/>
          </p:nvSpPr>
          <p:spPr>
            <a:xfrm rot="5400000">
              <a:off x="2245189" y="980276"/>
              <a:ext cx="4486568" cy="3472962"/>
            </a:xfrm>
            <a:prstGeom prst="roundRect">
              <a:avLst/>
            </a:prstGeom>
            <a:gradFill flip="none" rotWithShape="1">
              <a:gsLst>
                <a:gs pos="0">
                  <a:srgbClr val="64CBB5">
                    <a:shade val="30000"/>
                    <a:satMod val="115000"/>
                  </a:srgbClr>
                </a:gs>
                <a:gs pos="50000">
                  <a:srgbClr val="64CBB5">
                    <a:shade val="67500"/>
                    <a:satMod val="115000"/>
                  </a:srgbClr>
                </a:gs>
                <a:gs pos="100000">
                  <a:srgbClr val="64CBB5">
                    <a:shade val="100000"/>
                    <a:satMod val="115000"/>
                  </a:srgbClr>
                </a:gs>
              </a:gsLst>
              <a:lin ang="2700000" scaled="1"/>
              <a:tileRect/>
            </a:gra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 name="TextBox 16"/>
            <p:cNvSpPr txBox="1"/>
            <p:nvPr/>
          </p:nvSpPr>
          <p:spPr>
            <a:xfrm>
              <a:off x="3143127" y="539005"/>
              <a:ext cx="2604687" cy="276999"/>
            </a:xfrm>
            <a:prstGeom prst="rect">
              <a:avLst/>
            </a:prstGeom>
            <a:noFill/>
          </p:spPr>
          <p:txBody>
            <a:bodyPr wrap="square" rtlCol="0">
              <a:spAutoFit/>
            </a:bodyPr>
            <a:lstStyle/>
            <a:p>
              <a:pPr algn="ctr"/>
              <a:r>
                <a:rPr lang="en-US" sz="1200" u="sng" dirty="0">
                  <a:solidFill>
                    <a:schemeClr val="bg1"/>
                  </a:solidFill>
                </a:rPr>
                <a:t>Model Creation and Classification </a:t>
              </a:r>
            </a:p>
          </p:txBody>
        </p:sp>
        <p:grpSp>
          <p:nvGrpSpPr>
            <p:cNvPr id="108" name="Group 107"/>
            <p:cNvGrpSpPr/>
            <p:nvPr/>
          </p:nvGrpSpPr>
          <p:grpSpPr>
            <a:xfrm>
              <a:off x="2915158" y="862385"/>
              <a:ext cx="2931124" cy="2978617"/>
              <a:chOff x="2887652" y="874869"/>
              <a:chExt cx="2931124" cy="2978617"/>
            </a:xfrm>
          </p:grpSpPr>
          <p:grpSp>
            <p:nvGrpSpPr>
              <p:cNvPr id="101" name="Group 100"/>
              <p:cNvGrpSpPr/>
              <p:nvPr/>
            </p:nvGrpSpPr>
            <p:grpSpPr>
              <a:xfrm>
                <a:off x="2887652" y="2654580"/>
                <a:ext cx="2931124" cy="1198906"/>
                <a:chOff x="2869034" y="2846554"/>
                <a:chExt cx="2931124" cy="1198906"/>
              </a:xfrm>
            </p:grpSpPr>
            <p:cxnSp>
              <p:nvCxnSpPr>
                <p:cNvPr id="22" name="Straight Arrow Connector 21"/>
                <p:cNvCxnSpPr>
                  <a:stCxn id="19" idx="2"/>
                  <a:endCxn id="62" idx="0"/>
                </p:cNvCxnSpPr>
                <p:nvPr/>
              </p:nvCxnSpPr>
              <p:spPr>
                <a:xfrm>
                  <a:off x="4392252" y="2878025"/>
                  <a:ext cx="723412" cy="88004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2" name="Terminator 11"/>
                <p:cNvSpPr/>
                <p:nvPr/>
              </p:nvSpPr>
              <p:spPr>
                <a:xfrm>
                  <a:off x="2940458" y="3246356"/>
                  <a:ext cx="965538" cy="374310"/>
                </a:xfrm>
                <a:prstGeom prst="flowChartTerminator">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34" name="Terminator 33"/>
                <p:cNvSpPr/>
                <p:nvPr/>
              </p:nvSpPr>
              <p:spPr>
                <a:xfrm>
                  <a:off x="2916871" y="3749678"/>
                  <a:ext cx="1492362" cy="295782"/>
                </a:xfrm>
                <a:prstGeom prst="flowChartTerminator">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35" name="TextBox 34"/>
                <p:cNvSpPr txBox="1"/>
                <p:nvPr/>
              </p:nvSpPr>
              <p:spPr>
                <a:xfrm>
                  <a:off x="2919147" y="3776273"/>
                  <a:ext cx="1539111" cy="230832"/>
                </a:xfrm>
                <a:prstGeom prst="rect">
                  <a:avLst/>
                </a:prstGeom>
                <a:noFill/>
              </p:spPr>
              <p:txBody>
                <a:bodyPr wrap="square" rtlCol="0">
                  <a:spAutoFit/>
                </a:bodyPr>
                <a:lstStyle/>
                <a:p>
                  <a:pPr algn="ctr"/>
                  <a:r>
                    <a:rPr lang="en-US" sz="900" dirty="0"/>
                    <a:t>Count Vectorizer + Bernoulli</a:t>
                  </a:r>
                </a:p>
              </p:txBody>
            </p:sp>
            <p:sp>
              <p:nvSpPr>
                <p:cNvPr id="62" name="Terminator 61"/>
                <p:cNvSpPr/>
                <p:nvPr/>
              </p:nvSpPr>
              <p:spPr>
                <a:xfrm>
                  <a:off x="4500906" y="3758072"/>
                  <a:ext cx="1229515" cy="276339"/>
                </a:xfrm>
                <a:prstGeom prst="flowChartTerminator">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cxnSp>
              <p:nvCxnSpPr>
                <p:cNvPr id="67" name="Straight Arrow Connector 66"/>
                <p:cNvCxnSpPr/>
                <p:nvPr/>
              </p:nvCxnSpPr>
              <p:spPr>
                <a:xfrm flipH="1">
                  <a:off x="3885935" y="2846554"/>
                  <a:ext cx="498270" cy="88637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70" name="Straight Arrow Connector 69"/>
                <p:cNvCxnSpPr>
                  <a:endCxn id="73" idx="0"/>
                </p:cNvCxnSpPr>
                <p:nvPr/>
              </p:nvCxnSpPr>
              <p:spPr>
                <a:xfrm flipH="1">
                  <a:off x="3393975" y="2870815"/>
                  <a:ext cx="954321" cy="36360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73" name="TextBox 72"/>
                <p:cNvSpPr txBox="1"/>
                <p:nvPr/>
              </p:nvSpPr>
              <p:spPr>
                <a:xfrm>
                  <a:off x="2869034" y="3234419"/>
                  <a:ext cx="1049881" cy="369332"/>
                </a:xfrm>
                <a:prstGeom prst="rect">
                  <a:avLst/>
                </a:prstGeom>
                <a:noFill/>
              </p:spPr>
              <p:txBody>
                <a:bodyPr wrap="square" rtlCol="0">
                  <a:spAutoFit/>
                </a:bodyPr>
                <a:lstStyle/>
                <a:p>
                  <a:pPr algn="ctr"/>
                  <a:r>
                    <a:rPr lang="en-US" sz="900" dirty="0"/>
                    <a:t>Count Vectorizer </a:t>
                  </a:r>
                </a:p>
                <a:p>
                  <a:pPr algn="ctr"/>
                  <a:r>
                    <a:rPr lang="en-US" sz="900" dirty="0"/>
                    <a:t>+ Multinomial</a:t>
                  </a:r>
                </a:p>
              </p:txBody>
            </p:sp>
            <p:sp>
              <p:nvSpPr>
                <p:cNvPr id="76" name="TextBox 75"/>
                <p:cNvSpPr txBox="1"/>
                <p:nvPr/>
              </p:nvSpPr>
              <p:spPr>
                <a:xfrm>
                  <a:off x="4444401" y="3789450"/>
                  <a:ext cx="1355757" cy="230832"/>
                </a:xfrm>
                <a:prstGeom prst="rect">
                  <a:avLst/>
                </a:prstGeom>
                <a:noFill/>
              </p:spPr>
              <p:txBody>
                <a:bodyPr wrap="square" rtlCol="0">
                  <a:spAutoFit/>
                </a:bodyPr>
                <a:lstStyle/>
                <a:p>
                  <a:pPr algn="ctr"/>
                  <a:r>
                    <a:rPr lang="en-US" sz="900" dirty="0"/>
                    <a:t>TF-IDF + Bernoulli</a:t>
                  </a:r>
                </a:p>
              </p:txBody>
            </p:sp>
          </p:grpSp>
          <p:grpSp>
            <p:nvGrpSpPr>
              <p:cNvPr id="65" name="Group 64"/>
              <p:cNvGrpSpPr/>
              <p:nvPr/>
            </p:nvGrpSpPr>
            <p:grpSpPr>
              <a:xfrm>
                <a:off x="3404679" y="874869"/>
                <a:ext cx="1966316" cy="1811182"/>
                <a:chOff x="3404679" y="874869"/>
                <a:chExt cx="1966316" cy="1811182"/>
              </a:xfrm>
            </p:grpSpPr>
            <p:sp>
              <p:nvSpPr>
                <p:cNvPr id="19" name="Terminator 18"/>
                <p:cNvSpPr/>
                <p:nvPr/>
              </p:nvSpPr>
              <p:spPr>
                <a:xfrm>
                  <a:off x="3837542" y="2393627"/>
                  <a:ext cx="1146655" cy="292424"/>
                </a:xfrm>
                <a:prstGeom prst="flowChartTerminator">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0" name="TextBox 19"/>
                <p:cNvSpPr txBox="1"/>
                <p:nvPr/>
              </p:nvSpPr>
              <p:spPr>
                <a:xfrm>
                  <a:off x="3749715" y="2417640"/>
                  <a:ext cx="1322307" cy="246221"/>
                </a:xfrm>
                <a:prstGeom prst="rect">
                  <a:avLst/>
                </a:prstGeom>
                <a:noFill/>
              </p:spPr>
              <p:txBody>
                <a:bodyPr wrap="square" rtlCol="0">
                  <a:spAutoFit/>
                </a:bodyPr>
                <a:lstStyle/>
                <a:p>
                  <a:pPr algn="ctr"/>
                  <a:r>
                    <a:rPr lang="en-US" sz="1000" dirty="0"/>
                    <a:t>Naïve Bayes</a:t>
                  </a:r>
                </a:p>
              </p:txBody>
            </p:sp>
            <p:sp>
              <p:nvSpPr>
                <p:cNvPr id="40" name="Terminator 39"/>
                <p:cNvSpPr/>
                <p:nvPr/>
              </p:nvSpPr>
              <p:spPr>
                <a:xfrm>
                  <a:off x="3469115" y="1787748"/>
                  <a:ext cx="1055392" cy="306861"/>
                </a:xfrm>
                <a:prstGeom prst="flowChartTerminator">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cxnSp>
              <p:nvCxnSpPr>
                <p:cNvPr id="43" name="Straight Arrow Connector 42"/>
                <p:cNvCxnSpPr/>
                <p:nvPr/>
              </p:nvCxnSpPr>
              <p:spPr>
                <a:xfrm>
                  <a:off x="3868650" y="1544888"/>
                  <a:ext cx="0" cy="24217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4" name="Straight Connector 43"/>
                <p:cNvCxnSpPr/>
                <p:nvPr/>
              </p:nvCxnSpPr>
              <p:spPr>
                <a:xfrm>
                  <a:off x="4417966" y="1245734"/>
                  <a:ext cx="1959" cy="277886"/>
                </a:xfrm>
                <a:prstGeom prst="line">
                  <a:avLst/>
                </a:prstGeom>
              </p:spPr>
              <p:style>
                <a:lnRef idx="3">
                  <a:schemeClr val="dk1"/>
                </a:lnRef>
                <a:fillRef idx="0">
                  <a:schemeClr val="dk1"/>
                </a:fillRef>
                <a:effectRef idx="2">
                  <a:schemeClr val="dk1"/>
                </a:effectRef>
                <a:fontRef idx="minor">
                  <a:schemeClr val="tx1"/>
                </a:fontRef>
              </p:style>
            </p:cxnSp>
            <p:cxnSp>
              <p:nvCxnSpPr>
                <p:cNvPr id="45" name="Straight Connector 44"/>
                <p:cNvCxnSpPr/>
                <p:nvPr/>
              </p:nvCxnSpPr>
              <p:spPr>
                <a:xfrm flipV="1">
                  <a:off x="3859540" y="1523227"/>
                  <a:ext cx="1201170" cy="16297"/>
                </a:xfrm>
                <a:prstGeom prst="line">
                  <a:avLst/>
                </a:prstGeom>
              </p:spPr>
              <p:style>
                <a:lnRef idx="3">
                  <a:schemeClr val="dk1"/>
                </a:lnRef>
                <a:fillRef idx="0">
                  <a:schemeClr val="dk1"/>
                </a:fillRef>
                <a:effectRef idx="2">
                  <a:schemeClr val="dk1"/>
                </a:effectRef>
                <a:fontRef idx="minor">
                  <a:schemeClr val="tx1"/>
                </a:fontRef>
              </p:style>
            </p:cxnSp>
            <p:cxnSp>
              <p:nvCxnSpPr>
                <p:cNvPr id="46" name="Straight Arrow Connector 45"/>
                <p:cNvCxnSpPr/>
                <p:nvPr/>
              </p:nvCxnSpPr>
              <p:spPr>
                <a:xfrm>
                  <a:off x="5068880" y="1509896"/>
                  <a:ext cx="0" cy="26330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8" name="TextBox 47"/>
                <p:cNvSpPr txBox="1"/>
                <p:nvPr/>
              </p:nvSpPr>
              <p:spPr>
                <a:xfrm>
                  <a:off x="3404679" y="1815439"/>
                  <a:ext cx="1164510" cy="246221"/>
                </a:xfrm>
                <a:prstGeom prst="rect">
                  <a:avLst/>
                </a:prstGeom>
                <a:noFill/>
              </p:spPr>
              <p:txBody>
                <a:bodyPr wrap="square" rtlCol="0">
                  <a:spAutoFit/>
                </a:bodyPr>
                <a:lstStyle/>
                <a:p>
                  <a:pPr algn="ctr"/>
                  <a:r>
                    <a:rPr lang="en-US" sz="1000" dirty="0"/>
                    <a:t>Count Vectorizer</a:t>
                  </a:r>
                </a:p>
              </p:txBody>
            </p:sp>
            <p:cxnSp>
              <p:nvCxnSpPr>
                <p:cNvPr id="51" name="Straight Arrow Connector 50"/>
                <p:cNvCxnSpPr/>
                <p:nvPr/>
              </p:nvCxnSpPr>
              <p:spPr>
                <a:xfrm>
                  <a:off x="3917148" y="2119484"/>
                  <a:ext cx="500817" cy="26544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3" name="Straight Arrow Connector 52"/>
                <p:cNvCxnSpPr>
                  <a:stCxn id="97" idx="2"/>
                  <a:endCxn id="19" idx="0"/>
                </p:cNvCxnSpPr>
                <p:nvPr/>
              </p:nvCxnSpPr>
              <p:spPr>
                <a:xfrm flipH="1">
                  <a:off x="4410870" y="2093227"/>
                  <a:ext cx="587874" cy="30040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92" name="Terminator 91"/>
                <p:cNvSpPr/>
                <p:nvPr/>
              </p:nvSpPr>
              <p:spPr>
                <a:xfrm>
                  <a:off x="3729905" y="874869"/>
                  <a:ext cx="1460218" cy="383229"/>
                </a:xfrm>
                <a:prstGeom prst="flowChartTerminator">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96" name="TextBox 95"/>
                <p:cNvSpPr txBox="1"/>
                <p:nvPr/>
              </p:nvSpPr>
              <p:spPr>
                <a:xfrm>
                  <a:off x="3729668" y="940309"/>
                  <a:ext cx="1483940" cy="246221"/>
                </a:xfrm>
                <a:prstGeom prst="rect">
                  <a:avLst/>
                </a:prstGeom>
                <a:noFill/>
              </p:spPr>
              <p:txBody>
                <a:bodyPr wrap="square" rtlCol="0">
                  <a:spAutoFit/>
                </a:bodyPr>
                <a:lstStyle/>
                <a:p>
                  <a:pPr algn="ctr"/>
                  <a:r>
                    <a:rPr lang="en-US" sz="1000" dirty="0"/>
                    <a:t>Vector Representations</a:t>
                  </a:r>
                </a:p>
              </p:txBody>
            </p:sp>
            <p:sp>
              <p:nvSpPr>
                <p:cNvPr id="97" name="Terminator 96"/>
                <p:cNvSpPr/>
                <p:nvPr/>
              </p:nvSpPr>
              <p:spPr>
                <a:xfrm>
                  <a:off x="4626493" y="1786366"/>
                  <a:ext cx="744502" cy="306861"/>
                </a:xfrm>
                <a:prstGeom prst="flowChartTerminator">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98" name="TextBox 97"/>
                <p:cNvSpPr txBox="1"/>
                <p:nvPr/>
              </p:nvSpPr>
              <p:spPr>
                <a:xfrm>
                  <a:off x="4609524" y="1830813"/>
                  <a:ext cx="761471" cy="246221"/>
                </a:xfrm>
                <a:prstGeom prst="rect">
                  <a:avLst/>
                </a:prstGeom>
                <a:noFill/>
              </p:spPr>
              <p:txBody>
                <a:bodyPr wrap="square" rtlCol="0">
                  <a:spAutoFit/>
                </a:bodyPr>
                <a:lstStyle/>
                <a:p>
                  <a:pPr algn="ctr"/>
                  <a:r>
                    <a:rPr lang="en-US" sz="1000" dirty="0"/>
                    <a:t>TF-IDF</a:t>
                  </a:r>
                </a:p>
              </p:txBody>
            </p:sp>
          </p:grpSp>
        </p:grpSp>
        <p:sp>
          <p:nvSpPr>
            <p:cNvPr id="111" name="TextBox 110"/>
            <p:cNvSpPr txBox="1"/>
            <p:nvPr/>
          </p:nvSpPr>
          <p:spPr>
            <a:xfrm>
              <a:off x="2736486" y="3859773"/>
              <a:ext cx="1756734" cy="954107"/>
            </a:xfrm>
            <a:prstGeom prst="rect">
              <a:avLst/>
            </a:prstGeom>
            <a:noFill/>
          </p:spPr>
          <p:txBody>
            <a:bodyPr wrap="square" rtlCol="0">
              <a:spAutoFit/>
            </a:bodyPr>
            <a:lstStyle/>
            <a:p>
              <a:pPr algn="r"/>
              <a:r>
                <a:rPr lang="en-US" sz="800" dirty="0"/>
                <a:t>In</a:t>
              </a:r>
              <a:r>
                <a:rPr lang="en-US" sz="800" b="1" dirty="0"/>
                <a:t> Multinomial Naive Bayes,</a:t>
              </a:r>
              <a:r>
                <a:rPr lang="en-US" sz="800" dirty="0"/>
                <a:t>  feature vectors represent the frequencies with which certain events have been generated by a </a:t>
              </a:r>
              <a:r>
                <a:rPr lang="en-US" sz="800" b="1" dirty="0"/>
                <a:t>multinomial distribution </a:t>
              </a:r>
              <a:r>
                <a:rPr lang="en-US" sz="800" dirty="0"/>
                <a:t>which can easily be turned into counts, such as word counts in text.</a:t>
              </a:r>
            </a:p>
          </p:txBody>
        </p:sp>
        <p:sp>
          <p:nvSpPr>
            <p:cNvPr id="121" name="Rectangular Callout 120"/>
            <p:cNvSpPr/>
            <p:nvPr/>
          </p:nvSpPr>
          <p:spPr>
            <a:xfrm rot="16200000">
              <a:off x="2135166" y="1698239"/>
              <a:ext cx="1932594" cy="626033"/>
            </a:xfrm>
            <a:prstGeom prst="wedgeRectCallout">
              <a:avLst>
                <a:gd name="adj1" fmla="val -2523"/>
                <a:gd name="adj2" fmla="val 79863"/>
              </a:avLst>
            </a:prstGeom>
            <a:solidFill>
              <a:schemeClr val="accent6">
                <a:lumMod val="20000"/>
                <a:lumOff val="80000"/>
              </a:schemeClr>
            </a:solid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9" name="TextBox 118"/>
            <p:cNvSpPr txBox="1"/>
            <p:nvPr/>
          </p:nvSpPr>
          <p:spPr>
            <a:xfrm>
              <a:off x="2760683" y="1044958"/>
              <a:ext cx="698508" cy="1938992"/>
            </a:xfrm>
            <a:prstGeom prst="rect">
              <a:avLst/>
            </a:prstGeom>
            <a:noFill/>
          </p:spPr>
          <p:txBody>
            <a:bodyPr wrap="square" rtlCol="0">
              <a:spAutoFit/>
            </a:bodyPr>
            <a:lstStyle/>
            <a:p>
              <a:r>
                <a:rPr lang="en-US" sz="800" dirty="0"/>
                <a:t>Simple way to both tokenize a collection of text documents and build a vocabulary of known words, but also encode new documents using that vocabulary</a:t>
              </a:r>
            </a:p>
          </p:txBody>
        </p:sp>
        <p:sp>
          <p:nvSpPr>
            <p:cNvPr id="123" name="Rectangular Callout 122"/>
            <p:cNvSpPr/>
            <p:nvPr/>
          </p:nvSpPr>
          <p:spPr>
            <a:xfrm rot="5400000">
              <a:off x="4953172" y="1512694"/>
              <a:ext cx="1731116" cy="650756"/>
            </a:xfrm>
            <a:prstGeom prst="wedgeRectCallout">
              <a:avLst>
                <a:gd name="adj1" fmla="val -2523"/>
                <a:gd name="adj2" fmla="val 79863"/>
              </a:avLst>
            </a:prstGeom>
            <a:solidFill>
              <a:schemeClr val="accent6">
                <a:lumMod val="20000"/>
                <a:lumOff val="80000"/>
              </a:schemeClr>
            </a:solid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4" name="TextBox 123"/>
            <p:cNvSpPr txBox="1"/>
            <p:nvPr/>
          </p:nvSpPr>
          <p:spPr>
            <a:xfrm>
              <a:off x="4505104" y="3869103"/>
              <a:ext cx="1737434" cy="877163"/>
            </a:xfrm>
            <a:prstGeom prst="rect">
              <a:avLst/>
            </a:prstGeom>
            <a:noFill/>
          </p:spPr>
          <p:txBody>
            <a:bodyPr wrap="square" rtlCol="0">
              <a:spAutoFit/>
            </a:bodyPr>
            <a:lstStyle/>
            <a:p>
              <a:r>
                <a:rPr lang="en-US" sz="850" dirty="0"/>
                <a:t>In </a:t>
              </a:r>
              <a:r>
                <a:rPr lang="en-US" sz="850" b="1" dirty="0"/>
                <a:t>Bernoulli Naïve Bayes </a:t>
              </a:r>
              <a:r>
                <a:rPr lang="en-US" sz="850" dirty="0"/>
                <a:t>event model, features are independent Booleans (binary variables) describing inputs where binary term occurrence features are used rather than term frequencies.</a:t>
              </a:r>
            </a:p>
          </p:txBody>
        </p:sp>
        <p:sp>
          <p:nvSpPr>
            <p:cNvPr id="139" name="Terminator 138"/>
            <p:cNvSpPr/>
            <p:nvPr/>
          </p:nvSpPr>
          <p:spPr>
            <a:xfrm>
              <a:off x="5061309" y="3063210"/>
              <a:ext cx="965538" cy="374310"/>
            </a:xfrm>
            <a:prstGeom prst="flowChartTerminator">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cxnSp>
          <p:nvCxnSpPr>
            <p:cNvPr id="140" name="Straight Arrow Connector 139"/>
            <p:cNvCxnSpPr>
              <a:cxnSpLocks/>
              <a:endCxn id="139" idx="0"/>
            </p:cNvCxnSpPr>
            <p:nvPr/>
          </p:nvCxnSpPr>
          <p:spPr>
            <a:xfrm>
              <a:off x="4440642" y="2670777"/>
              <a:ext cx="1103436" cy="39243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43" name="TextBox 142"/>
            <p:cNvSpPr txBox="1"/>
            <p:nvPr/>
          </p:nvSpPr>
          <p:spPr>
            <a:xfrm>
              <a:off x="5080046" y="3031832"/>
              <a:ext cx="972513" cy="369332"/>
            </a:xfrm>
            <a:prstGeom prst="rect">
              <a:avLst/>
            </a:prstGeom>
            <a:noFill/>
          </p:spPr>
          <p:txBody>
            <a:bodyPr wrap="square" rtlCol="0">
              <a:spAutoFit/>
            </a:bodyPr>
            <a:lstStyle/>
            <a:p>
              <a:pPr algn="ctr"/>
              <a:r>
                <a:rPr lang="en-US" sz="900" dirty="0"/>
                <a:t>TF-IDF + Multinomial</a:t>
              </a:r>
            </a:p>
          </p:txBody>
        </p:sp>
        <p:sp>
          <p:nvSpPr>
            <p:cNvPr id="160" name="TextBox 159"/>
            <p:cNvSpPr txBox="1"/>
            <p:nvPr/>
          </p:nvSpPr>
          <p:spPr>
            <a:xfrm>
              <a:off x="5447230" y="944186"/>
              <a:ext cx="768286" cy="1815882"/>
            </a:xfrm>
            <a:prstGeom prst="rect">
              <a:avLst/>
            </a:prstGeom>
            <a:noFill/>
          </p:spPr>
          <p:txBody>
            <a:bodyPr wrap="square" rtlCol="0">
              <a:spAutoFit/>
            </a:bodyPr>
            <a:lstStyle>
              <a:defPPr>
                <a:defRPr lang="en-US"/>
              </a:defPPr>
              <a:lvl1pPr algn="just">
                <a:defRPr sz="800"/>
              </a:lvl1pPr>
            </a:lstStyle>
            <a:p>
              <a:pPr algn="l"/>
              <a:r>
                <a:rPr lang="en-US" dirty="0"/>
                <a:t>Transforms text to feature vectors that can be used as input to estimator. TF-IDF is the numerical statistic intended to reflect importance of word.</a:t>
              </a:r>
            </a:p>
          </p:txBody>
        </p:sp>
      </p:grpSp>
      <p:pic>
        <p:nvPicPr>
          <p:cNvPr id="163" name="Picture 162"/>
          <p:cNvPicPr>
            <a:picLocks noChangeAspect="1"/>
          </p:cNvPicPr>
          <p:nvPr/>
        </p:nvPicPr>
        <p:blipFill>
          <a:blip r:embed="rId9"/>
          <a:stretch>
            <a:fillRect/>
          </a:stretch>
        </p:blipFill>
        <p:spPr>
          <a:xfrm>
            <a:off x="13219" y="-3983"/>
            <a:ext cx="1034701" cy="302363"/>
          </a:xfrm>
          <a:prstGeom prst="rect">
            <a:avLst/>
          </a:prstGeom>
        </p:spPr>
      </p:pic>
      <p:pic>
        <p:nvPicPr>
          <p:cNvPr id="165" name="Picture 164"/>
          <p:cNvPicPr>
            <a:picLocks noChangeAspect="1"/>
          </p:cNvPicPr>
          <p:nvPr/>
        </p:nvPicPr>
        <p:blipFill>
          <a:blip r:embed="rId10"/>
          <a:stretch>
            <a:fillRect/>
          </a:stretch>
        </p:blipFill>
        <p:spPr>
          <a:xfrm>
            <a:off x="8406739" y="4285"/>
            <a:ext cx="584145" cy="306676"/>
          </a:xfrm>
          <a:prstGeom prst="rect">
            <a:avLst/>
          </a:prstGeom>
        </p:spPr>
      </p:pic>
      <p:sp>
        <p:nvSpPr>
          <p:cNvPr id="166" name="TextBox 165"/>
          <p:cNvSpPr txBox="1"/>
          <p:nvPr/>
        </p:nvSpPr>
        <p:spPr>
          <a:xfrm>
            <a:off x="-19930" y="4827960"/>
            <a:ext cx="8955651" cy="369332"/>
          </a:xfrm>
          <a:prstGeom prst="rect">
            <a:avLst/>
          </a:prstGeom>
          <a:noFill/>
        </p:spPr>
        <p:txBody>
          <a:bodyPr wrap="square" rtlCol="0">
            <a:spAutoFit/>
          </a:bodyPr>
          <a:lstStyle/>
          <a:p>
            <a:r>
              <a:rPr lang="en-US" sz="900" dirty="0"/>
              <a:t>Reference: Patra, </a:t>
            </a:r>
            <a:r>
              <a:rPr lang="en-US" sz="900" dirty="0" err="1"/>
              <a:t>Braja</a:t>
            </a:r>
            <a:r>
              <a:rPr lang="en-US" sz="900" dirty="0"/>
              <a:t> Gopal, </a:t>
            </a:r>
            <a:r>
              <a:rPr lang="en-US" sz="900" dirty="0" err="1"/>
              <a:t>Dipankar</a:t>
            </a:r>
            <a:r>
              <a:rPr lang="en-US" sz="900" dirty="0"/>
              <a:t> Das, and Sivaji </a:t>
            </a:r>
            <a:r>
              <a:rPr lang="en-US" sz="900" dirty="0" err="1"/>
              <a:t>Bandyopadhyay</a:t>
            </a:r>
            <a:r>
              <a:rPr lang="en-US" sz="900" dirty="0"/>
              <a:t>. "Retrieving similar lyrics for music recommendation system." </a:t>
            </a:r>
            <a:r>
              <a:rPr lang="en-US" sz="900" i="1" dirty="0"/>
              <a:t>Proceedings of the 14th International Conference on Natural Language Processing (ICON-2017)</a:t>
            </a:r>
            <a:r>
              <a:rPr lang="en-US" sz="900" dirty="0"/>
              <a:t>. 2017.</a:t>
            </a:r>
          </a:p>
        </p:txBody>
      </p:sp>
    </p:spTree>
    <p:extLst>
      <p:ext uri="{BB962C8B-B14F-4D97-AF65-F5344CB8AC3E}">
        <p14:creationId xmlns:p14="http://schemas.microsoft.com/office/powerpoint/2010/main" val="7545513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5559</TotalTime>
  <Words>418</Words>
  <Application>Microsoft Macintosh PowerPoint</Application>
  <PresentationFormat>On-screen Show (16:9)</PresentationFormat>
  <Paragraphs>44</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Al Nile</vt:lpstr>
      <vt:lpstr>Arial</vt:lpstr>
      <vt:lpstr>Calibri</vt:lpstr>
      <vt:lpstr>Calibri Light</vt:lpstr>
      <vt:lpstr>Chalkboard</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Aarju Goyal</dc:creator>
  <cp:lastModifiedBy>Pruthvi G  N</cp:lastModifiedBy>
  <cp:revision>68</cp:revision>
  <dcterms:created xsi:type="dcterms:W3CDTF">2020-04-16T03:56:50Z</dcterms:created>
  <dcterms:modified xsi:type="dcterms:W3CDTF">2020-04-21T20:55:43Z</dcterms:modified>
</cp:coreProperties>
</file>